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39"/>
  </p:handoutMasterIdLst>
  <p:sldIdLst>
    <p:sldId id="256" r:id="rId2"/>
    <p:sldId id="261" r:id="rId3"/>
    <p:sldId id="308" r:id="rId4"/>
    <p:sldId id="300" r:id="rId5"/>
    <p:sldId id="287" r:id="rId6"/>
    <p:sldId id="262" r:id="rId7"/>
    <p:sldId id="291" r:id="rId8"/>
    <p:sldId id="289" r:id="rId9"/>
    <p:sldId id="263" r:id="rId10"/>
    <p:sldId id="264" r:id="rId11"/>
    <p:sldId id="266" r:id="rId12"/>
    <p:sldId id="316" r:id="rId13"/>
    <p:sldId id="267" r:id="rId14"/>
    <p:sldId id="271" r:id="rId15"/>
    <p:sldId id="297" r:id="rId16"/>
    <p:sldId id="276" r:id="rId17"/>
    <p:sldId id="277" r:id="rId18"/>
    <p:sldId id="278" r:id="rId19"/>
    <p:sldId id="301" r:id="rId20"/>
    <p:sldId id="279" r:id="rId21"/>
    <p:sldId id="324" r:id="rId22"/>
    <p:sldId id="320" r:id="rId23"/>
    <p:sldId id="321" r:id="rId24"/>
    <p:sldId id="280" r:id="rId25"/>
    <p:sldId id="302" r:id="rId26"/>
    <p:sldId id="303" r:id="rId27"/>
    <p:sldId id="304" r:id="rId28"/>
    <p:sldId id="305" r:id="rId29"/>
    <p:sldId id="306" r:id="rId30"/>
    <p:sldId id="307" r:id="rId31"/>
    <p:sldId id="309" r:id="rId32"/>
    <p:sldId id="310" r:id="rId33"/>
    <p:sldId id="311" r:id="rId34"/>
    <p:sldId id="312" r:id="rId35"/>
    <p:sldId id="317" r:id="rId36"/>
    <p:sldId id="313" r:id="rId37"/>
    <p:sldId id="319" r:id="rId38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The Declaration of Independence</a:t>
            </a:r>
          </a:p>
        </p:txBody>
      </p:sp>
    </p:spTree>
    <p:extLst>
      <p:ext uri="{BB962C8B-B14F-4D97-AF65-F5344CB8AC3E}">
        <p14:creationId xmlns:p14="http://schemas.microsoft.com/office/powerpoint/2010/main" val="172253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It is an unanimous Declaration of the thirteen United States of America</a:t>
            </a:r>
          </a:p>
          <a:p>
            <a:r>
              <a:rPr lang="en-US" sz="4400" dirty="0"/>
              <a:t>It lists the grievances against King George III in order to justify before the world the breaking of ties between the colonies and Great Britain</a:t>
            </a:r>
          </a:p>
        </p:txBody>
      </p:sp>
    </p:spTree>
    <p:extLst>
      <p:ext uri="{BB962C8B-B14F-4D97-AF65-F5344CB8AC3E}">
        <p14:creationId xmlns:p14="http://schemas.microsoft.com/office/powerpoint/2010/main" val="128161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 Committee of Five of the 2</a:t>
            </a:r>
            <a:r>
              <a:rPr lang="en-US" sz="4400" baseline="30000" dirty="0"/>
              <a:t>nd</a:t>
            </a:r>
            <a:r>
              <a:rPr lang="en-US" sz="4400" dirty="0"/>
              <a:t> Continental Congress</a:t>
            </a:r>
          </a:p>
          <a:p>
            <a:r>
              <a:rPr lang="en-US" sz="4400" dirty="0"/>
              <a:t>A team of five men who drafted and presented to Congress what would become the Declaration of Independence on July 4, 1776</a:t>
            </a:r>
          </a:p>
        </p:txBody>
      </p:sp>
    </p:spTree>
    <p:extLst>
      <p:ext uri="{BB962C8B-B14F-4D97-AF65-F5344CB8AC3E}">
        <p14:creationId xmlns:p14="http://schemas.microsoft.com/office/powerpoint/2010/main" val="19003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This Declaration committee operated from June 11, 1776 until July 5, 1776</a:t>
            </a:r>
          </a:p>
          <a:p>
            <a:r>
              <a:rPr lang="en-US" sz="4400" dirty="0"/>
              <a:t>The Declaration was published on July 5, 1776</a:t>
            </a:r>
          </a:p>
        </p:txBody>
      </p:sp>
    </p:spTree>
    <p:extLst>
      <p:ext uri="{BB962C8B-B14F-4D97-AF65-F5344CB8AC3E}">
        <p14:creationId xmlns:p14="http://schemas.microsoft.com/office/powerpoint/2010/main" val="44065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Who were the members of the 2</a:t>
            </a:r>
            <a:r>
              <a:rPr lang="en-US" sz="4400" baseline="30000" dirty="0"/>
              <a:t>nd</a:t>
            </a:r>
            <a:r>
              <a:rPr lang="en-US" sz="4400" dirty="0"/>
              <a:t> Continental Congress?</a:t>
            </a:r>
          </a:p>
          <a:p>
            <a:r>
              <a:rPr lang="en-US" sz="4400" dirty="0"/>
              <a:t>John Adams, Thomas Jefferson, Benjamin Franklin, Roger Sherman, Robert Livingston</a:t>
            </a:r>
          </a:p>
        </p:txBody>
      </p:sp>
    </p:spTree>
    <p:extLst>
      <p:ext uri="{BB962C8B-B14F-4D97-AF65-F5344CB8AC3E}">
        <p14:creationId xmlns:p14="http://schemas.microsoft.com/office/powerpoint/2010/main" val="58713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John Adams, Representative of Massachusetts</a:t>
            </a:r>
          </a:p>
          <a:p>
            <a:r>
              <a:rPr lang="en-US" sz="4400" dirty="0"/>
              <a:t>Became the 2</a:t>
            </a:r>
            <a:r>
              <a:rPr lang="en-US" sz="4400" baseline="30000" dirty="0"/>
              <a:t>nd</a:t>
            </a:r>
            <a:r>
              <a:rPr lang="en-US" sz="4400" dirty="0"/>
              <a:t> U.S. President</a:t>
            </a:r>
          </a:p>
        </p:txBody>
      </p:sp>
    </p:spTree>
    <p:extLst>
      <p:ext uri="{BB962C8B-B14F-4D97-AF65-F5344CB8AC3E}">
        <p14:creationId xmlns:p14="http://schemas.microsoft.com/office/powerpoint/2010/main" val="257625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800" dirty="0"/>
              <a:t>Thomas Jefferson, Representative of Virginia</a:t>
            </a:r>
          </a:p>
          <a:p>
            <a:r>
              <a:rPr lang="en-US" sz="4800" dirty="0"/>
              <a:t>Became the 3</a:t>
            </a:r>
            <a:r>
              <a:rPr lang="en-US" sz="4800" baseline="30000" dirty="0"/>
              <a:t>rd</a:t>
            </a:r>
            <a:r>
              <a:rPr lang="en-US" sz="4800" dirty="0"/>
              <a:t> U.S. President</a:t>
            </a:r>
          </a:p>
        </p:txBody>
      </p:sp>
    </p:spTree>
    <p:extLst>
      <p:ext uri="{BB962C8B-B14F-4D97-AF65-F5344CB8AC3E}">
        <p14:creationId xmlns:p14="http://schemas.microsoft.com/office/powerpoint/2010/main" val="1569961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Benjamin Franklin, Representative of Pennsylvania</a:t>
            </a:r>
          </a:p>
          <a:p>
            <a:r>
              <a:rPr lang="en-US" sz="4400" dirty="0"/>
              <a:t>Known as one of the most famous of the Founding Fathers</a:t>
            </a:r>
          </a:p>
          <a:p>
            <a:r>
              <a:rPr lang="en-US" sz="4400" dirty="0"/>
              <a:t>First U.S. Minister to France</a:t>
            </a:r>
          </a:p>
        </p:txBody>
      </p:sp>
    </p:spTree>
    <p:extLst>
      <p:ext uri="{BB962C8B-B14F-4D97-AF65-F5344CB8AC3E}">
        <p14:creationId xmlns:p14="http://schemas.microsoft.com/office/powerpoint/2010/main" val="3168384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Roger Sherman, Representative of Connecticut</a:t>
            </a:r>
          </a:p>
          <a:p>
            <a:r>
              <a:rPr lang="en-US" sz="4400" dirty="0"/>
              <a:t>The Only person to sign all four the U.S. state papers: the Continental Association, the Declaration, the Articles of Confederation, and the Constitution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72085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Robert Livingston, Representative of New York</a:t>
            </a:r>
          </a:p>
          <a:p>
            <a:r>
              <a:rPr lang="en-US" sz="4400" dirty="0"/>
              <a:t>Negotiated the Louisiana Purchase as the Minister to France</a:t>
            </a:r>
          </a:p>
        </p:txBody>
      </p:sp>
    </p:spTree>
    <p:extLst>
      <p:ext uri="{BB962C8B-B14F-4D97-AF65-F5344CB8AC3E}">
        <p14:creationId xmlns:p14="http://schemas.microsoft.com/office/powerpoint/2010/main" val="2626977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Committee of Five decided that Thomas Jefferson should write the First Draft  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85321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-2952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u="sng"/>
              <a:t>Historical Context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67400" y="762000"/>
            <a:ext cx="4343400" cy="5412297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u="sng" dirty="0">
                <a:latin typeface="Arial Black" pitchFamily="34" charset="0"/>
              </a:rPr>
              <a:t> About The Author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 Black" pitchFamily="34" charset="0"/>
              </a:rPr>
              <a:t>Born on April 13, 1743 in Virginia to a wealthy family.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 Black" pitchFamily="34" charset="0"/>
              </a:rPr>
              <a:t>He was very well educated. Attended The College of William &amp; Mary.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 Black" pitchFamily="34" charset="0"/>
              </a:rPr>
              <a:t>Served in the Virginia House of Burgesses.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Eloquent correspondent, but not good public speaker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Known as the "silent member" of the Congress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 Black" pitchFamily="34" charset="0"/>
              </a:rPr>
              <a:t>Was unanimously chosen by the Committee of Five to prepare a draft of the Declaration alone.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dirty="0">
              <a:latin typeface="Arial Black" pitchFamily="34" charset="0"/>
            </a:endParaRPr>
          </a:p>
        </p:txBody>
      </p:sp>
      <p:pic>
        <p:nvPicPr>
          <p:cNvPr id="21508" name="Picture 4" descr="jeff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524000"/>
            <a:ext cx="43338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981200" y="762001"/>
            <a:ext cx="3614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>
                <a:latin typeface="Franklin Gothic Heavy" panose="020B0903020102020204" pitchFamily="34" charset="0"/>
              </a:rPr>
              <a:t>Thomas Jefferson</a:t>
            </a:r>
          </a:p>
        </p:txBody>
      </p:sp>
    </p:spTree>
    <p:extLst>
      <p:ext uri="{BB962C8B-B14F-4D97-AF65-F5344CB8AC3E}">
        <p14:creationId xmlns:p14="http://schemas.microsoft.com/office/powerpoint/2010/main" val="138434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June 28, 1776 the Committee of Five presented this copy to the Committee of the Whole Congress</a:t>
            </a:r>
          </a:p>
        </p:txBody>
      </p:sp>
    </p:spTree>
    <p:extLst>
      <p:ext uri="{BB962C8B-B14F-4D97-AF65-F5344CB8AC3E}">
        <p14:creationId xmlns:p14="http://schemas.microsoft.com/office/powerpoint/2010/main" val="1186040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 Congress heard the report of the Committee of the Whole</a:t>
            </a:r>
          </a:p>
          <a:p>
            <a:r>
              <a:rPr lang="en-US" sz="4400" dirty="0"/>
              <a:t>The Congress declared the sovereign status of the United Colonies the following day during the afternoon of July 2nd</a:t>
            </a:r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4005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Committee of the Whole then turned to the Declaration</a:t>
            </a:r>
          </a:p>
          <a:p>
            <a:r>
              <a:rPr lang="en-US" sz="4400" dirty="0"/>
              <a:t>The Declaration was given a 2</a:t>
            </a:r>
            <a:r>
              <a:rPr lang="en-US" sz="4400" baseline="30000" dirty="0"/>
              <a:t>nd</a:t>
            </a:r>
            <a:r>
              <a:rPr lang="en-US" sz="4400" dirty="0"/>
              <a:t> reading before adjournment</a:t>
            </a:r>
          </a:p>
        </p:txBody>
      </p:sp>
    </p:spTree>
    <p:extLst>
      <p:ext uri="{BB962C8B-B14F-4D97-AF65-F5344CB8AC3E}">
        <p14:creationId xmlns:p14="http://schemas.microsoft.com/office/powerpoint/2010/main" val="325811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Wednesday, July 3</a:t>
            </a:r>
            <a:r>
              <a:rPr lang="en-US" sz="4400" baseline="30000" dirty="0"/>
              <a:t>rd</a:t>
            </a:r>
            <a:r>
              <a:rPr lang="en-US" sz="4400" dirty="0"/>
              <a:t>, the Committee of the Whole gave the Declaration a 3</a:t>
            </a:r>
            <a:r>
              <a:rPr lang="en-US" sz="4400" baseline="30000" dirty="0"/>
              <a:t>rd</a:t>
            </a:r>
            <a:r>
              <a:rPr lang="en-US" sz="4400" dirty="0"/>
              <a:t> reading</a:t>
            </a:r>
          </a:p>
          <a:p>
            <a:r>
              <a:rPr lang="en-US" sz="4400" dirty="0"/>
              <a:t>There was strict scrutiny of the precise wording of the proposed text</a:t>
            </a:r>
          </a:p>
        </p:txBody>
      </p:sp>
    </p:spTree>
    <p:extLst>
      <p:ext uri="{BB962C8B-B14F-4D97-AF65-F5344CB8AC3E}">
        <p14:creationId xmlns:p14="http://schemas.microsoft.com/office/powerpoint/2010/main" val="2455368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Two passages in the Committee of the Five’s draft were not deemed necessary and were stricken</a:t>
            </a:r>
          </a:p>
          <a:p>
            <a:r>
              <a:rPr lang="en-US" sz="4400" dirty="0"/>
              <a:t>The text was otherwise accepted</a:t>
            </a:r>
          </a:p>
        </p:txBody>
      </p:sp>
    </p:spTree>
    <p:extLst>
      <p:ext uri="{BB962C8B-B14F-4D97-AF65-F5344CB8AC3E}">
        <p14:creationId xmlns:p14="http://schemas.microsoft.com/office/powerpoint/2010/main" val="2634051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Fair Copy – The draft document was referred back to the Committee of Five to prepare a “fair copy” or corrected copy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35469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printer was John Dunlap</a:t>
            </a:r>
          </a:p>
          <a:p>
            <a:r>
              <a:rPr lang="en-US" sz="4400" dirty="0"/>
              <a:t>The Dunlap broadsides were the first published copies of the Declaration of Independence, printed on the night of July 4, 1776</a:t>
            </a:r>
          </a:p>
        </p:txBody>
      </p:sp>
    </p:spTree>
    <p:extLst>
      <p:ext uri="{BB962C8B-B14F-4D97-AF65-F5344CB8AC3E}">
        <p14:creationId xmlns:p14="http://schemas.microsoft.com/office/powerpoint/2010/main" val="3049947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It is estimated there were about 200 broadsides (sizeable sheets of paper)</a:t>
            </a:r>
          </a:p>
          <a:p>
            <a:r>
              <a:rPr lang="en-US" sz="4400" dirty="0"/>
              <a:t>John Hancock, as the President of Congress, was the first to sign the Declaration of Independence 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52420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Signing estimated time was 18:26 LMT (6:26pm local mean time) for the recording of this historic vote</a:t>
            </a:r>
          </a:p>
        </p:txBody>
      </p:sp>
    </p:spTree>
    <p:extLst>
      <p:ext uri="{BB962C8B-B14F-4D97-AF65-F5344CB8AC3E}">
        <p14:creationId xmlns:p14="http://schemas.microsoft.com/office/powerpoint/2010/main" val="3886654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Signing on July 4, 1776 is commemorated by one of the most famous paintings in U.S. History</a:t>
            </a:r>
          </a:p>
        </p:txBody>
      </p:sp>
    </p:spTree>
    <p:extLst>
      <p:ext uri="{BB962C8B-B14F-4D97-AF65-F5344CB8AC3E}">
        <p14:creationId xmlns:p14="http://schemas.microsoft.com/office/powerpoint/2010/main" val="3684990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1275127"/>
            <a:ext cx="9520158" cy="4191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  .</a:t>
            </a:r>
          </a:p>
        </p:txBody>
      </p:sp>
      <p:pic>
        <p:nvPicPr>
          <p:cNvPr id="1026" name="Picture 2" descr="https://upload.wikimedia.org/wikipedia/commons/thumb/1/15/Declaration_independence.jpg/350px-Declaration_independ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660400"/>
            <a:ext cx="8204200" cy="468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184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 Declaration had John Hancock’s name in large type under “Signed by Order and in Behalf of the Congress”</a:t>
            </a:r>
          </a:p>
          <a:p>
            <a:r>
              <a:rPr lang="en-US" sz="4400" dirty="0"/>
              <a:t>Charles Thomson was listed as the witness</a:t>
            </a:r>
          </a:p>
        </p:txBody>
      </p:sp>
    </p:spTree>
    <p:extLst>
      <p:ext uri="{BB962C8B-B14F-4D97-AF65-F5344CB8AC3E}">
        <p14:creationId xmlns:p14="http://schemas.microsoft.com/office/powerpoint/2010/main" val="1551455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The reversed watermarks indicate it was done quickly and in excitement</a:t>
            </a:r>
          </a:p>
          <a:p>
            <a:r>
              <a:rPr lang="en-US" sz="4400" dirty="0"/>
              <a:t>Benjamin Franklin, the great printer was there to supervise</a:t>
            </a:r>
          </a:p>
          <a:p>
            <a:r>
              <a:rPr lang="en-US" sz="4400" dirty="0"/>
              <a:t>Thomas Jefferson, the author, was close at hand</a:t>
            </a:r>
          </a:p>
          <a:p>
            <a:endParaRPr lang="en-US" sz="4400" dirty="0"/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73699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John Adams wrote, “We are all in haste”</a:t>
            </a:r>
          </a:p>
          <a:p>
            <a:r>
              <a:rPr lang="en-US" sz="4400" dirty="0"/>
              <a:t>The Dunlap broadsides were sent to the colonies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94805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Commander-in-Chief of the Continental army, George Washington, directed that the Declaration be read to the troops</a:t>
            </a:r>
          </a:p>
          <a:p>
            <a:r>
              <a:rPr lang="en-US" sz="4400" dirty="0"/>
              <a:t>Another copy was sent to England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84902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There are 26 known broadside copies of the Declaration</a:t>
            </a:r>
          </a:p>
          <a:p>
            <a:r>
              <a:rPr lang="en-US" sz="4400" dirty="0"/>
              <a:t>One was found n the back of a picture frame bought at a yard sale for $4.00 in PA; now owned by a consortium (several businesses)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4883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second paragraph in the Declaration lays down the philosophy for the decision to break away from England, which is that, “All men are created equal”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70669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It states the purpose of a government is to protect “life, liberty, and the pursuit of happiness”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18020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Declaration of Independence states that when a government fails to do so, then the citizens have the right to overthrow it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62421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term overthrow is not for trivial reasons, but when treatment becomes “absolute despotism” (when the ruler holds absolute power)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20880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There are Three Basic Principles in the Declaration of Independence</a:t>
            </a:r>
          </a:p>
          <a:p>
            <a:r>
              <a:rPr lang="en-US" sz="4400" dirty="0"/>
              <a:t>Natural Rights: life, liberty, and the pursuit of happiness which are given to men by their Creator, not the government</a:t>
            </a:r>
          </a:p>
          <a:p>
            <a:r>
              <a:rPr lang="en-US" sz="4400" dirty="0"/>
              <a:t>Popular Sovereignty: People are the source of political authority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56650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Order: Importance of Stability – Overthrowing a government is only the last resort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96900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statement that men are given by God certain unalienable rights means the government cannot take those rights away, those rights cannot be denied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8517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Signers of the Declaration of Independence: 18 under the age of 40, three in their 20’s, half of the 56 signers were judges and lawyers, 11 were merchants, 9 were land owners and farmers, 12 were doctors, ministers and politicians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349072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American Colonies finally declared their independence from England</a:t>
            </a:r>
          </a:p>
          <a:p>
            <a:r>
              <a:rPr lang="en-US" sz="4400" dirty="0"/>
              <a:t>It was the first step in the creation a new nation </a:t>
            </a:r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4" name="Picture 4" descr="ps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390" y="4213140"/>
            <a:ext cx="3502404" cy="231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3564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283</TotalTime>
  <Words>942</Words>
  <Application>Microsoft Office PowerPoint</Application>
  <PresentationFormat>Widescreen</PresentationFormat>
  <Paragraphs>88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Arial Black</vt:lpstr>
      <vt:lpstr>Calibri</vt:lpstr>
      <vt:lpstr>Franklin Gothic Heavy</vt:lpstr>
      <vt:lpstr>Palatino Linotype</vt:lpstr>
      <vt:lpstr>Gallery</vt:lpstr>
      <vt:lpstr>The Declaration of Independence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Historical Context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74</cp:revision>
  <cp:lastPrinted>2016-10-04T21:14:05Z</cp:lastPrinted>
  <dcterms:created xsi:type="dcterms:W3CDTF">2016-09-27T15:40:16Z</dcterms:created>
  <dcterms:modified xsi:type="dcterms:W3CDTF">2016-10-04T21:47:39Z</dcterms:modified>
</cp:coreProperties>
</file>